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9" r:id="rId10"/>
    <p:sldId id="264" r:id="rId11"/>
    <p:sldId id="265" r:id="rId1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7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5" d="100"/>
          <a:sy n="75" d="100"/>
        </p:scale>
        <p:origin x="370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38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01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31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0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649736"/>
            <a:ext cx="7477601" cy="958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dirty="0" err="1">
                <a:solidFill>
                  <a:srgbClr val="007838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Soutenance</a:t>
            </a:r>
            <a:r>
              <a:rPr lang="en-US" sz="6036" b="1" dirty="0">
                <a:solidFill>
                  <a:srgbClr val="007838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 de Stage</a:t>
            </a:r>
            <a:endParaRPr lang="en-US" sz="6036" dirty="0">
              <a:solidFill>
                <a:srgbClr val="007838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3941207"/>
            <a:ext cx="747760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624"/>
              </a:lnSpc>
            </a:pP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948928" y="5336500"/>
            <a:ext cx="123825" cy="97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68"/>
              </a:lnSpc>
              <a:buNone/>
            </a:pPr>
            <a:endParaRPr lang="en-US" sz="768" dirty="0"/>
          </a:p>
        </p:txBody>
      </p:sp>
      <p:sp>
        <p:nvSpPr>
          <p:cNvPr id="9" name="Text 6"/>
          <p:cNvSpPr/>
          <p:nvPr/>
        </p:nvSpPr>
        <p:spPr>
          <a:xfrm>
            <a:off x="948929" y="3545682"/>
            <a:ext cx="1723152" cy="4577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 err="1">
                <a:solidFill>
                  <a:srgbClr val="007838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Eliott</a:t>
            </a:r>
            <a:r>
              <a:rPr lang="en-US" sz="2187" b="1" dirty="0">
                <a:solidFill>
                  <a:srgbClr val="007838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 Bassier</a:t>
            </a:r>
            <a:endParaRPr lang="en-US" sz="2187" dirty="0">
              <a:solidFill>
                <a:srgbClr val="007838"/>
              </a:solidFill>
              <a:latin typeface="Jost" pitchFamily="2" charset="0"/>
              <a:ea typeface="Jost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1FD690E-42F7-D44D-E59B-CE4449198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1" y="7052427"/>
            <a:ext cx="2987046" cy="10972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DF0D642-5F55-33E3-AB71-F45BCC8E5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9328" y="7114827"/>
            <a:ext cx="2987046" cy="10348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195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endParaRPr lang="fr-FR" dirty="0"/>
          </a:p>
        </p:txBody>
      </p:sp>
      <p:sp>
        <p:nvSpPr>
          <p:cNvPr id="4" name="Text 2"/>
          <p:cNvSpPr/>
          <p:nvPr/>
        </p:nvSpPr>
        <p:spPr>
          <a:xfrm>
            <a:off x="2052637" y="609243"/>
            <a:ext cx="8687633" cy="6924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52"/>
              </a:lnSpc>
              <a:buNone/>
            </a:pPr>
            <a:r>
              <a:rPr lang="en-US" sz="4362" b="1" dirty="0">
                <a:solidFill>
                  <a:srgbClr val="233939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Défis et solutions techniques</a:t>
            </a:r>
            <a:endParaRPr lang="en-US" sz="4362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671637" y="2054304"/>
            <a:ext cx="2433638" cy="6922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6"/>
              </a:lnSpc>
              <a:buNone/>
            </a:pPr>
            <a:r>
              <a:rPr lang="en-US" sz="2181" b="1" dirty="0" err="1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Défis</a:t>
            </a:r>
            <a:r>
              <a:rPr lang="en-US" sz="2181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2181" b="1" dirty="0">
                <a:solidFill>
                  <a:srgbClr val="233939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Techniques</a:t>
            </a:r>
            <a:endParaRPr lang="en-US" sz="2181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671637" y="2968109"/>
            <a:ext cx="3033713" cy="39876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7"/>
              </a:lnSpc>
              <a:buNone/>
            </a:pP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•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Affichage</a:t>
            </a: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 unique de toasts à la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connexion</a:t>
            </a:r>
            <a:b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</a:b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•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Affichage</a:t>
            </a: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 de données sans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rafraichissement</a:t>
            </a: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 de la page</a:t>
            </a:r>
          </a:p>
          <a:p>
            <a:pPr marL="0" indent="0">
              <a:lnSpc>
                <a:spcPts val="2617"/>
              </a:lnSpc>
              <a:buNone/>
            </a:pP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•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Réaliser</a:t>
            </a: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 des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diagrammes</a:t>
            </a: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dynamiques</a:t>
            </a:r>
            <a:b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</a:b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• Exporter des données au format Excel</a:t>
            </a:r>
            <a:b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</a:b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•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Centraliser</a:t>
            </a: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 les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informations</a:t>
            </a: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 relatives à des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mêmes</a:t>
            </a: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 marques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ou</a:t>
            </a: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autres</a:t>
            </a:r>
            <a:endParaRPr lang="en-US" sz="1745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246024" y="2054305"/>
            <a:ext cx="3155275" cy="4412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6"/>
              </a:lnSpc>
              <a:buNone/>
            </a:pPr>
            <a:r>
              <a:rPr lang="en-US" sz="2181" b="1" dirty="0">
                <a:solidFill>
                  <a:srgbClr val="233939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Solutions  </a:t>
            </a:r>
            <a:r>
              <a:rPr lang="en-US" sz="2181" b="1" dirty="0" err="1">
                <a:solidFill>
                  <a:srgbClr val="233939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Innovantes</a:t>
            </a:r>
            <a:endParaRPr lang="en-US" sz="2181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246025" y="2968109"/>
            <a:ext cx="2688550" cy="46522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7"/>
              </a:lnSpc>
              <a:buNone/>
            </a:pPr>
            <a:endParaRPr lang="en-US" sz="1745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8522FA95-DD5C-50B2-2916-F086B90F2774}"/>
              </a:ext>
            </a:extLst>
          </p:cNvPr>
          <p:cNvSpPr/>
          <p:nvPr/>
        </p:nvSpPr>
        <p:spPr>
          <a:xfrm>
            <a:off x="7306804" y="2967514"/>
            <a:ext cx="3033713" cy="39876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7"/>
              </a:lnSpc>
              <a:buNone/>
            </a:pP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• API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Javascript</a:t>
            </a: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LocalStorage</a:t>
            </a:r>
            <a:endParaRPr lang="en-US" sz="1745" dirty="0">
              <a:solidFill>
                <a:srgbClr val="3B4E4E"/>
              </a:solidFill>
              <a:latin typeface="Jost" pitchFamily="2" charset="0"/>
              <a:ea typeface="Jost" pitchFamily="2" charset="0"/>
              <a:cs typeface="Overpass" pitchFamily="34" charset="-120"/>
            </a:endParaRPr>
          </a:p>
          <a:p>
            <a:pPr marL="0" indent="0">
              <a:lnSpc>
                <a:spcPts val="2617"/>
              </a:lnSpc>
              <a:buNone/>
            </a:pPr>
            <a:b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</a:b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•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Requêtes</a:t>
            </a: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asynchrones</a:t>
            </a: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 et creation d’un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routeur</a:t>
            </a: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  <a:cs typeface="Overpass" pitchFamily="34" charset="-120"/>
              </a:rPr>
              <a:t>d’URL</a:t>
            </a:r>
            <a:endParaRPr lang="en-US" sz="1745" dirty="0">
              <a:solidFill>
                <a:srgbClr val="3B4E4E"/>
              </a:solidFill>
              <a:latin typeface="Jost" pitchFamily="2" charset="0"/>
              <a:ea typeface="Jost" pitchFamily="2" charset="0"/>
              <a:cs typeface="Overpass" pitchFamily="34" charset="-120"/>
            </a:endParaRPr>
          </a:p>
          <a:p>
            <a:pPr marL="0" indent="0">
              <a:lnSpc>
                <a:spcPts val="2617"/>
              </a:lnSpc>
              <a:buNone/>
            </a:pP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• API Chart.js</a:t>
            </a:r>
          </a:p>
          <a:p>
            <a:pPr marL="0" indent="0">
              <a:lnSpc>
                <a:spcPts val="2617"/>
              </a:lnSpc>
              <a:buNone/>
            </a:pPr>
            <a:b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</a:b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•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Librairie</a:t>
            </a: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 GitHub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SimpleXLSXGen</a:t>
            </a:r>
            <a:b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</a:b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•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Reflexion</a:t>
            </a: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 à un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système</a:t>
            </a: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 de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groupement</a:t>
            </a: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 de liens </a:t>
            </a:r>
            <a:r>
              <a:rPr lang="en-US" sz="1745" dirty="0" err="1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intuitif</a:t>
            </a:r>
            <a:r>
              <a:rPr lang="en-US" sz="1745" dirty="0">
                <a:solidFill>
                  <a:srgbClr val="3B4E4E"/>
                </a:solidFill>
                <a:latin typeface="Jost" pitchFamily="2" charset="0"/>
                <a:ea typeface="Jost" pitchFamily="2" charset="0"/>
              </a:rPr>
              <a:t> et innovant : les Cartes.</a:t>
            </a:r>
            <a:endParaRPr lang="en-US" sz="1745" dirty="0">
              <a:latin typeface="Jost" pitchFamily="2" charset="0"/>
              <a:ea typeface="Jost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1"/>
          </a:solidFill>
          <a:ln/>
        </p:spPr>
      </p:sp>
      <p:sp>
        <p:nvSpPr>
          <p:cNvPr id="5" name="Text 2"/>
          <p:cNvSpPr/>
          <p:nvPr/>
        </p:nvSpPr>
        <p:spPr>
          <a:xfrm>
            <a:off x="0" y="2156817"/>
            <a:ext cx="14630399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233939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Conclusion et perspectives</a:t>
            </a:r>
            <a:endParaRPr lang="en-US" sz="6036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4406503"/>
            <a:ext cx="7477601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endParaRPr lang="en-US" sz="175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430A8B-3DC7-D224-48A0-CFCBB7DE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1" y="7052427"/>
            <a:ext cx="2987046" cy="10972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C330E93-C689-7DC7-2991-9709692B3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113" y="6972587"/>
            <a:ext cx="2987046" cy="10348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1"/>
          </a:solidFill>
          <a:ln/>
        </p:spPr>
      </p:sp>
      <p:pic>
        <p:nvPicPr>
          <p:cNvPr id="4" name="Image 0"/>
          <p:cNvPicPr>
            <a:picLocks noChangeAspect="1"/>
          </p:cNvPicPr>
          <p:nvPr/>
        </p:nvPicPr>
        <p:blipFill rotWithShape="1">
          <a:blip r:embed="rId3"/>
          <a:srcRect l="10700" r="46050"/>
          <a:stretch/>
        </p:blipFill>
        <p:spPr>
          <a:xfrm>
            <a:off x="7583424" y="0"/>
            <a:ext cx="7046976" cy="823742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" y="2420660"/>
            <a:ext cx="758342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7838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Présentation du Groupe MAURIN</a:t>
            </a:r>
            <a:endParaRPr lang="en-US" sz="4374" dirty="0">
              <a:solidFill>
                <a:srgbClr val="007838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4142661"/>
            <a:ext cx="7477601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endParaRPr lang="en-US" sz="175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2CE70FE-53E9-F658-F0FA-1B1F9465D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4" y="5104091"/>
            <a:ext cx="1571625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endParaRPr lang="fr-FR" dirty="0"/>
          </a:p>
        </p:txBody>
      </p:sp>
      <p:sp>
        <p:nvSpPr>
          <p:cNvPr id="5" name="Text 2"/>
          <p:cNvSpPr/>
          <p:nvPr/>
        </p:nvSpPr>
        <p:spPr>
          <a:xfrm>
            <a:off x="0" y="1300480"/>
            <a:ext cx="14630399" cy="25185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112"/>
              </a:lnSpc>
              <a:buNone/>
            </a:pPr>
            <a:r>
              <a:rPr lang="en-US" sz="4090" b="1" dirty="0">
                <a:solidFill>
                  <a:srgbClr val="233939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Objectifs du projet de stage</a:t>
            </a:r>
            <a:endParaRPr lang="en-US" sz="4090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380655" y="4364355"/>
            <a:ext cx="363498" cy="363498"/>
          </a:xfrm>
          <a:prstGeom prst="roundRect">
            <a:avLst>
              <a:gd name="adj" fmla="val 2572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951917" y="4364355"/>
            <a:ext cx="2579965" cy="9736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6"/>
              </a:lnSpc>
              <a:buNone/>
            </a:pPr>
            <a:r>
              <a:rPr lang="en-US" sz="2045" b="1" dirty="0">
                <a:solidFill>
                  <a:srgbClr val="333333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Développer un site web moderne et fonctionnel</a:t>
            </a:r>
            <a:endParaRPr lang="en-US" sz="2045" dirty="0">
              <a:solidFill>
                <a:srgbClr val="333333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951917" y="5462707"/>
            <a:ext cx="2579965" cy="15579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4"/>
              </a:lnSpc>
              <a:buNone/>
            </a:pPr>
            <a:endParaRPr lang="en-US" sz="1636" dirty="0"/>
          </a:p>
        </p:txBody>
      </p:sp>
      <p:sp>
        <p:nvSpPr>
          <p:cNvPr id="9" name="Shape 6"/>
          <p:cNvSpPr/>
          <p:nvPr/>
        </p:nvSpPr>
        <p:spPr>
          <a:xfrm>
            <a:off x="5739646" y="4364355"/>
            <a:ext cx="363498" cy="363498"/>
          </a:xfrm>
          <a:prstGeom prst="roundRect">
            <a:avLst>
              <a:gd name="adj" fmla="val 2572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310908" y="4364355"/>
            <a:ext cx="2680692" cy="12982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6"/>
              </a:lnSpc>
              <a:buNone/>
            </a:pPr>
            <a:r>
              <a:rPr lang="en-US" sz="2045" b="1" dirty="0" err="1">
                <a:solidFill>
                  <a:srgbClr val="333333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Optimiser</a:t>
            </a:r>
            <a:r>
              <a:rPr lang="en-US" sz="2045" b="1" dirty="0">
                <a:solidFill>
                  <a:srgbClr val="333333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 la gestion des </a:t>
            </a:r>
            <a:r>
              <a:rPr lang="en-US" sz="2045" b="1" dirty="0" err="1">
                <a:solidFill>
                  <a:srgbClr val="333333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ressources</a:t>
            </a:r>
            <a:r>
              <a:rPr lang="en-US" sz="2045" b="1" dirty="0">
                <a:solidFill>
                  <a:srgbClr val="333333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 techniques</a:t>
            </a:r>
            <a:endParaRPr lang="en-US" sz="2045" dirty="0">
              <a:solidFill>
                <a:srgbClr val="333333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310908" y="5787271"/>
            <a:ext cx="2579965" cy="18695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4"/>
              </a:lnSpc>
              <a:buNone/>
            </a:pPr>
            <a:endParaRPr lang="en-US" sz="1636" dirty="0"/>
          </a:p>
        </p:txBody>
      </p:sp>
      <p:sp>
        <p:nvSpPr>
          <p:cNvPr id="12" name="Shape 9"/>
          <p:cNvSpPr/>
          <p:nvPr/>
        </p:nvSpPr>
        <p:spPr>
          <a:xfrm>
            <a:off x="9098637" y="4364355"/>
            <a:ext cx="363498" cy="363498"/>
          </a:xfrm>
          <a:prstGeom prst="roundRect">
            <a:avLst>
              <a:gd name="adj" fmla="val 2572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669899" y="4364355"/>
            <a:ext cx="2998351" cy="12982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6"/>
              </a:lnSpc>
              <a:buNone/>
            </a:pPr>
            <a:r>
              <a:rPr lang="en-US" sz="2045" b="1" dirty="0">
                <a:solidFill>
                  <a:srgbClr val="333333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Fournir des </a:t>
            </a:r>
            <a:r>
              <a:rPr lang="en-US" sz="2045" b="1" dirty="0" err="1">
                <a:solidFill>
                  <a:srgbClr val="333333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statistiques</a:t>
            </a:r>
            <a:r>
              <a:rPr lang="en-US" sz="2045" b="1" dirty="0">
                <a:solidFill>
                  <a:srgbClr val="333333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 sur l'utilisation des ressources</a:t>
            </a:r>
            <a:endParaRPr lang="en-US" sz="2045" dirty="0">
              <a:solidFill>
                <a:srgbClr val="333333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669899" y="5787271"/>
            <a:ext cx="2579965" cy="18695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4"/>
              </a:lnSpc>
              <a:buNone/>
            </a:pPr>
            <a:endParaRPr lang="en-US" sz="163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22503"/>
            <a:ext cx="14630400" cy="8229600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endParaRPr lang="fr-FR" dirty="0"/>
          </a:p>
        </p:txBody>
      </p:sp>
      <p:sp>
        <p:nvSpPr>
          <p:cNvPr id="5" name="Text 2"/>
          <p:cNvSpPr/>
          <p:nvPr/>
        </p:nvSpPr>
        <p:spPr>
          <a:xfrm>
            <a:off x="0" y="462117"/>
            <a:ext cx="14630399" cy="1091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Phase </a:t>
            </a:r>
            <a:r>
              <a:rPr lang="en-US" sz="4374" b="1" dirty="0" err="1">
                <a:solidFill>
                  <a:srgbClr val="233939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d’analyse</a:t>
            </a:r>
            <a:r>
              <a:rPr lang="en-US" sz="4374" b="1" dirty="0">
                <a:solidFill>
                  <a:srgbClr val="233939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 du site web</a:t>
            </a:r>
            <a:endParaRPr lang="en-US" sz="4374" dirty="0">
              <a:latin typeface="Jost" pitchFamily="2" charset="0"/>
              <a:ea typeface="Jost" pitchFamily="2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99" y="1962388"/>
            <a:ext cx="1110972" cy="17774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35028" y="2664976"/>
            <a:ext cx="348686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fr-FR" sz="2187" b="1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Recueil</a:t>
            </a:r>
            <a:r>
              <a:rPr lang="en-US" sz="2187" b="1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 de </a:t>
            </a:r>
            <a:r>
              <a:rPr lang="en-US" sz="2187" b="1" dirty="0" err="1">
                <a:solidFill>
                  <a:srgbClr val="3B4E4E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besoins</a:t>
            </a:r>
            <a:r>
              <a:rPr lang="en-US" sz="2187" b="1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 </a:t>
            </a:r>
            <a:r>
              <a:rPr lang="en-US" sz="2187" b="1" dirty="0" err="1">
                <a:solidFill>
                  <a:srgbClr val="3B4E4E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utilisateurs</a:t>
            </a:r>
            <a:endParaRPr lang="en-US" sz="2187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935028" y="2664976"/>
            <a:ext cx="786217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99" y="3739872"/>
            <a:ext cx="1110972" cy="17774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35028" y="4440040"/>
            <a:ext cx="333220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Conception </a:t>
            </a:r>
            <a:r>
              <a:rPr lang="en-US" sz="2187" b="1" dirty="0" err="1">
                <a:solidFill>
                  <a:srgbClr val="3B4E4E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Graphique</a:t>
            </a:r>
            <a:endParaRPr lang="en-US" sz="2187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935028" y="4442460"/>
            <a:ext cx="786217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799" y="5517356"/>
            <a:ext cx="1110972" cy="17774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935028" y="6219944"/>
            <a:ext cx="39179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Conception Architecture </a:t>
            </a:r>
            <a:r>
              <a:rPr lang="en-US" sz="2187" b="1" dirty="0" err="1">
                <a:solidFill>
                  <a:srgbClr val="3B4E4E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logicielle</a:t>
            </a:r>
            <a:endParaRPr lang="en-US" sz="2187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5935028" y="6219944"/>
            <a:ext cx="786217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</p:sp>
      <p:sp>
        <p:nvSpPr>
          <p:cNvPr id="4" name="Text 2"/>
          <p:cNvSpPr/>
          <p:nvPr/>
        </p:nvSpPr>
        <p:spPr>
          <a:xfrm>
            <a:off x="1" y="381001"/>
            <a:ext cx="14630400" cy="1121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Page d'accueil du site</a:t>
            </a:r>
            <a:endParaRPr lang="en-US" sz="4374" dirty="0">
              <a:latin typeface="Jost" pitchFamily="2" charset="0"/>
              <a:ea typeface="Jost" pitchFamily="2" charset="0"/>
            </a:endParaRPr>
          </a:p>
        </p:txBody>
      </p:sp>
      <p:pic>
        <p:nvPicPr>
          <p:cNvPr id="5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3260" y="1320800"/>
            <a:ext cx="6106785" cy="49492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148143" y="6727270"/>
            <a:ext cx="4333994" cy="6943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 err="1">
                <a:solidFill>
                  <a:srgbClr val="3B4E4E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Modernisation</a:t>
            </a:r>
            <a:r>
              <a:rPr lang="en-US" sz="2187" b="1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 de </a:t>
            </a:r>
            <a:r>
              <a:rPr lang="en-US" sz="2187" b="1" dirty="0" err="1">
                <a:solidFill>
                  <a:srgbClr val="3B4E4E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l’esthétique</a:t>
            </a:r>
            <a:endParaRPr lang="en-US" sz="2187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741545"/>
            <a:ext cx="3295888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endParaRPr lang="en-US" sz="1750" dirty="0"/>
          </a:p>
        </p:txBody>
      </p:sp>
      <p:sp>
        <p:nvSpPr>
          <p:cNvPr id="10" name="Text 6"/>
          <p:cNvSpPr/>
          <p:nvPr/>
        </p:nvSpPr>
        <p:spPr>
          <a:xfrm>
            <a:off x="5667137" y="5088850"/>
            <a:ext cx="3296007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endParaRPr lang="en-US" sz="1750" dirty="0"/>
          </a:p>
        </p:txBody>
      </p:sp>
      <p:sp>
        <p:nvSpPr>
          <p:cNvPr id="13" name="Text 8"/>
          <p:cNvSpPr/>
          <p:nvPr/>
        </p:nvSpPr>
        <p:spPr>
          <a:xfrm>
            <a:off x="9296400" y="5088850"/>
            <a:ext cx="3296007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endParaRPr lang="en-US" sz="1750" dirty="0"/>
          </a:p>
        </p:txBody>
      </p:sp>
      <p:pic>
        <p:nvPicPr>
          <p:cNvPr id="14" name="Image 0">
            <a:extLst>
              <a:ext uri="{FF2B5EF4-FFF2-40B4-BE49-F238E27FC236}">
                <a16:creationId xmlns:a16="http://schemas.microsoft.com/office/drawing/2014/main" id="{B74A6CD9-54EF-BB25-1987-C73C1FFE5E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83739" y="1959436"/>
            <a:ext cx="8023152" cy="43233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</p:sp>
      <p:sp>
        <p:nvSpPr>
          <p:cNvPr id="4" name="Text 2"/>
          <p:cNvSpPr/>
          <p:nvPr/>
        </p:nvSpPr>
        <p:spPr>
          <a:xfrm>
            <a:off x="1" y="314325"/>
            <a:ext cx="14630400" cy="11878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Page d'accueil du site</a:t>
            </a:r>
            <a:endParaRPr lang="en-US" sz="4374" dirty="0">
              <a:latin typeface="Jost" pitchFamily="2" charset="0"/>
              <a:ea typeface="Jost" pitchFamily="2" charset="0"/>
            </a:endParaRPr>
          </a:p>
        </p:txBody>
      </p:sp>
      <p:pic>
        <p:nvPicPr>
          <p:cNvPr id="5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8077" y="1582692"/>
            <a:ext cx="8690978" cy="467627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261128"/>
            <a:ext cx="2574647" cy="6943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endParaRPr lang="en-US" sz="2187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741545"/>
            <a:ext cx="3295888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2282637" y="6845658"/>
            <a:ext cx="4450256" cy="4854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Expérience Utilisateur Optimisée</a:t>
            </a:r>
            <a:endParaRPr lang="en-US" sz="2187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088850"/>
            <a:ext cx="3296007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10200968" y="977273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088850"/>
            <a:ext cx="3296007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endParaRPr lang="en-US" sz="175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6CD269-B276-95EB-F858-3B272BA44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311" y="4003625"/>
            <a:ext cx="4450256" cy="222824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F8C037F-3161-3B1A-A899-6FF3417F4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3453" y="6542699"/>
            <a:ext cx="2429870" cy="90413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14DEF02-7B5C-B185-C6CA-42215337F4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690"/>
          <a:stretch/>
        </p:blipFill>
        <p:spPr>
          <a:xfrm>
            <a:off x="9183260" y="1582692"/>
            <a:ext cx="4450256" cy="18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8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807839"/>
            <a:ext cx="661023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Page d'accueil du site</a:t>
            </a:r>
            <a:endParaRPr lang="en-US" sz="4374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741545"/>
            <a:ext cx="3295888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endParaRPr lang="en-US" sz="1750" dirty="0"/>
          </a:p>
        </p:txBody>
      </p:sp>
      <p:sp>
        <p:nvSpPr>
          <p:cNvPr id="10" name="Text 6"/>
          <p:cNvSpPr/>
          <p:nvPr/>
        </p:nvSpPr>
        <p:spPr>
          <a:xfrm>
            <a:off x="5667137" y="5088850"/>
            <a:ext cx="3296007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1133357" y="7088386"/>
            <a:ext cx="340042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 err="1">
                <a:solidFill>
                  <a:srgbClr val="3B4E4E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Sécurité</a:t>
            </a:r>
            <a:r>
              <a:rPr lang="en-US" sz="2187" b="1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 mise </a:t>
            </a:r>
            <a:r>
              <a:rPr lang="en-US" sz="2187" b="1" dirty="0" err="1">
                <a:solidFill>
                  <a:srgbClr val="3B4E4E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en</a:t>
            </a:r>
            <a:r>
              <a:rPr lang="en-US" sz="2187" b="1" dirty="0">
                <a:solidFill>
                  <a:srgbClr val="3B4E4E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 </a:t>
            </a:r>
            <a:r>
              <a:rPr lang="en-US" sz="2187" b="1" dirty="0" err="1">
                <a:solidFill>
                  <a:srgbClr val="3B4E4E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avant</a:t>
            </a:r>
            <a:endParaRPr lang="en-US" sz="2187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088850"/>
            <a:ext cx="3296007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endParaRPr lang="en-US" sz="175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2A6EFAE-8468-0EC9-3B4D-835F630C6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357" y="2310051"/>
            <a:ext cx="5989839" cy="43895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A9D824-732B-044A-7DEE-E8113AF8B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737" y="1919530"/>
            <a:ext cx="4363884" cy="77286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3DF87F8-8A8F-057A-D20E-4D7AF9A21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7736" y="3109716"/>
            <a:ext cx="4363883" cy="86741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DCB21FA-3F3E-E56C-6B83-20F1D95EE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544" y="4394444"/>
            <a:ext cx="3420265" cy="75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2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</p:sp>
      <p:pic>
        <p:nvPicPr>
          <p:cNvPr id="4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06090" y="1679229"/>
            <a:ext cx="8618220" cy="59753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309110" y="409863"/>
            <a:ext cx="60121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Page d'administration</a:t>
            </a:r>
            <a:endParaRPr lang="en-US" sz="4374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3503890"/>
            <a:ext cx="747760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4753570"/>
            <a:ext cx="747760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20320"/>
            <a:ext cx="14630400" cy="82296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</p:sp>
      <p:pic>
        <p:nvPicPr>
          <p:cNvPr id="4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2711" y="1515970"/>
            <a:ext cx="6883128" cy="59753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309110" y="409863"/>
            <a:ext cx="60121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 err="1">
                <a:solidFill>
                  <a:srgbClr val="233939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Statistiques</a:t>
            </a:r>
            <a:r>
              <a:rPr lang="en-US" sz="4374" b="1" dirty="0">
                <a:solidFill>
                  <a:srgbClr val="233939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 </a:t>
            </a:r>
            <a:r>
              <a:rPr lang="en-US" sz="4374" b="1" dirty="0" err="1">
                <a:solidFill>
                  <a:srgbClr val="233939"/>
                </a:solidFill>
                <a:latin typeface="Jost" pitchFamily="2" charset="0"/>
                <a:ea typeface="Jost" pitchFamily="2" charset="0"/>
                <a:cs typeface="Syne" pitchFamily="34" charset="-120"/>
              </a:rPr>
              <a:t>d’utilisation</a:t>
            </a:r>
            <a:endParaRPr lang="en-US" sz="4374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3503890"/>
            <a:ext cx="747760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4753570"/>
            <a:ext cx="747760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endParaRPr lang="en-US" sz="175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2F4D737-7291-08DD-F86E-5CDA030EB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327" y="1638679"/>
            <a:ext cx="6401355" cy="58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98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/>
      </a:spPr>
      <a:bodyPr/>
      <a:lstStyle/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179</Words>
  <Application>Microsoft Office PowerPoint</Application>
  <PresentationFormat>Personnalisé</PresentationFormat>
  <Paragraphs>40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Jost</vt:lpstr>
      <vt:lpstr>Syne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Hol20Devs</cp:lastModifiedBy>
  <cp:revision>6</cp:revision>
  <dcterms:created xsi:type="dcterms:W3CDTF">2024-06-09T12:16:55Z</dcterms:created>
  <dcterms:modified xsi:type="dcterms:W3CDTF">2024-06-11T07:23:33Z</dcterms:modified>
</cp:coreProperties>
</file>